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1" r:id="rId5"/>
    <p:sldId id="260" r:id="rId6"/>
    <p:sldId id="265" r:id="rId7"/>
    <p:sldId id="262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6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93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84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594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8566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70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68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33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75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07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07948"/>
            <a:ext cx="10353762" cy="97045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11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76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99401"/>
            <a:ext cx="10353762" cy="97045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3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6493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00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07946"/>
            <a:ext cx="10353762" cy="97045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0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68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9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22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3F7DC4-90C7-4FD7-A2A8-CA64DDE23BCD}" type="datetimeFigureOut">
              <a:rPr lang="es-ES" smtClean="0"/>
              <a:t>19/07/2018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9267C96-509A-48FF-A14D-F69F6D8253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033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D83267-2A37-47EE-982B-A06FEA6F8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338" y="1545254"/>
            <a:ext cx="10805375" cy="1828801"/>
          </a:xfrm>
        </p:spPr>
        <p:txBody>
          <a:bodyPr>
            <a:noAutofit/>
          </a:bodyPr>
          <a:lstStyle/>
          <a:p>
            <a:r>
              <a:rPr lang="es-ES" sz="4400" dirty="0">
                <a:latin typeface="MV Boli" panose="02000500030200090000" pitchFamily="2" charset="0"/>
                <a:cs typeface="MV Boli" panose="02000500030200090000" pitchFamily="2" charset="0"/>
              </a:rPr>
              <a:t>Experiencias de innovación docente colaborativa en farmacología veterinaria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67505B9-78BF-4BAB-A339-A1672D575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740612"/>
            <a:ext cx="9835020" cy="2042607"/>
          </a:xfrm>
        </p:spPr>
        <p:txBody>
          <a:bodyPr>
            <a:normAutofit/>
          </a:bodyPr>
          <a:lstStyle/>
          <a:p>
            <a:pPr algn="r"/>
            <a:r>
              <a:rPr lang="es-ES" sz="1400" b="1" dirty="0">
                <a:latin typeface="MV Boli" panose="02000500030200090000" pitchFamily="2" charset="0"/>
                <a:cs typeface="MV Boli" panose="02000500030200090000" pitchFamily="2" charset="0"/>
              </a:rPr>
              <a:t>Juan Antonio Gilabert</a:t>
            </a:r>
          </a:p>
          <a:p>
            <a:pPr algn="r"/>
            <a:r>
              <a:rPr lang="es-ES" sz="1400" b="1" dirty="0">
                <a:latin typeface="MV Boli" panose="02000500030200090000" pitchFamily="2" charset="0"/>
                <a:cs typeface="MV Boli" panose="02000500030200090000" pitchFamily="2" charset="0"/>
              </a:rPr>
              <a:t>Sección Departamental de Farmacología y Toxicología</a:t>
            </a:r>
          </a:p>
          <a:p>
            <a:pPr algn="r"/>
            <a:r>
              <a:rPr lang="es-ES" sz="1400" dirty="0">
                <a:latin typeface="MV Boli" panose="02000500030200090000" pitchFamily="2" charset="0"/>
                <a:cs typeface="MV Boli" panose="02000500030200090000" pitchFamily="2" charset="0"/>
              </a:rPr>
              <a:t>Facultad de Veterinaria</a:t>
            </a:r>
          </a:p>
          <a:p>
            <a:pPr algn="r"/>
            <a:r>
              <a:rPr lang="es-ES" sz="1400" dirty="0">
                <a:latin typeface="MV Boli" panose="02000500030200090000" pitchFamily="2" charset="0"/>
                <a:cs typeface="MV Boli" panose="02000500030200090000" pitchFamily="2" charset="0"/>
              </a:rPr>
              <a:t>Universidad Complutense de Madrid</a:t>
            </a:r>
          </a:p>
          <a:p>
            <a:pPr algn="r"/>
            <a:r>
              <a:rPr lang="es-ES" sz="1200" dirty="0">
                <a:solidFill>
                  <a:srgbClr val="FFC000"/>
                </a:solidFill>
                <a:latin typeface="Abadi" panose="020B0604020202020204" pitchFamily="34" charset="0"/>
                <a:cs typeface="MV Boli" panose="02000500030200090000" pitchFamily="2" charset="0"/>
              </a:rPr>
              <a:t>jagilabe@ucm.es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8DDC5F8-4EBD-4653-9430-24BEE50657AB}"/>
              </a:ext>
            </a:extLst>
          </p:cNvPr>
          <p:cNvSpPr txBox="1"/>
          <p:nvPr/>
        </p:nvSpPr>
        <p:spPr>
          <a:xfrm>
            <a:off x="862642" y="5925490"/>
            <a:ext cx="839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REUNIÓN DE LA RED DE INNOVACION DOCENTE INTERUNIVERSITARIA EN FARMACOLOGÍA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E62450A-9674-42C4-B8A0-ACFC1541AD74}"/>
              </a:ext>
            </a:extLst>
          </p:cNvPr>
          <p:cNvSpPr txBox="1"/>
          <p:nvPr/>
        </p:nvSpPr>
        <p:spPr>
          <a:xfrm>
            <a:off x="862642" y="6238262"/>
            <a:ext cx="2113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Valencia, julio de 2018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2266079-60FC-4088-A499-0D7B3CF96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7755" t="36876" r="6027" b="26272"/>
          <a:stretch/>
        </p:blipFill>
        <p:spPr>
          <a:xfrm>
            <a:off x="986287" y="4762265"/>
            <a:ext cx="4499322" cy="10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4ECB9B-2962-48F0-ADAC-F6F5C02E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EE882F-7CB8-488C-B06E-76C01E23F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2 asignaturas en el Grado de Veterinaria:</a:t>
            </a:r>
          </a:p>
          <a:p>
            <a:pPr marL="36900" indent="0">
              <a:buNone/>
            </a:pPr>
            <a:r>
              <a:rPr lang="es-ES" sz="18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Farmacología y Farmacia (6 ECTS) OB Formación básica común</a:t>
            </a:r>
          </a:p>
          <a:p>
            <a:pPr marL="36900" indent="0">
              <a:buNone/>
            </a:pPr>
            <a:r>
              <a:rPr lang="es-ES" sz="1800" dirty="0">
                <a:solidFill>
                  <a:srgbClr val="FF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Farmacología Clínica y Farmacoterapéutica (4 ECTS) OB Ciencias Clínicas</a:t>
            </a:r>
          </a:p>
          <a:p>
            <a:pPr marL="36900" indent="0">
              <a:buNone/>
            </a:pPr>
            <a:r>
              <a:rPr lang="es-ES" sz="1800" dirty="0">
                <a:latin typeface="MV Boli" panose="02000500030200090000" pitchFamily="2" charset="0"/>
                <a:cs typeface="MV Boli" panose="02000500030200090000" pitchFamily="2" charset="0"/>
              </a:rPr>
              <a:t>Alto número de </a:t>
            </a:r>
            <a:r>
              <a:rPr lang="es-ES" sz="1800">
                <a:latin typeface="MV Boli" panose="02000500030200090000" pitchFamily="2" charset="0"/>
                <a:cs typeface="MV Boli" panose="02000500030200090000" pitchFamily="2" charset="0"/>
              </a:rPr>
              <a:t>matriculados </a:t>
            </a:r>
            <a:r>
              <a:rPr lang="es-ES" sz="1800" smtClean="0">
                <a:latin typeface="MV Boli" panose="02000500030200090000" pitchFamily="2" charset="0"/>
                <a:cs typeface="MV Boli" panose="02000500030200090000" pitchFamily="2" charset="0"/>
              </a:rPr>
              <a:t>(</a:t>
            </a:r>
            <a:r>
              <a:rPr lang="es-ES" sz="1800" smtClean="0">
                <a:latin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s-ES" sz="1800" smtClean="0">
                <a:latin typeface="MV Boli" panose="02000500030200090000" pitchFamily="2" charset="0"/>
                <a:cs typeface="MV Boli" panose="02000500030200090000" pitchFamily="2" charset="0"/>
              </a:rPr>
              <a:t>200) y de profesores (12)</a:t>
            </a:r>
            <a:endParaRPr lang="es-ES" sz="1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6900" indent="0">
              <a:buNone/>
            </a:pP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6900" indent="0">
              <a:buNone/>
            </a:pPr>
            <a:r>
              <a:rPr lang="es-ES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Seminarios de Farmacología</a:t>
            </a:r>
          </a:p>
          <a:p>
            <a:pPr marL="36900" indent="0">
              <a:buNone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Reducido número de alumnos (2-16), motivados (voluntarios), desarrollo de un tema (o varios) de farmacología</a:t>
            </a:r>
          </a:p>
          <a:p>
            <a:pPr marL="36900" indent="0">
              <a:buNone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Reconocimiento de créditos + Presentación en Congreso de Estudiantes + Otros trabajos docentes</a:t>
            </a:r>
          </a:p>
        </p:txBody>
      </p:sp>
    </p:spTree>
    <p:extLst>
      <p:ext uri="{BB962C8B-B14F-4D97-AF65-F5344CB8AC3E}">
        <p14:creationId xmlns:p14="http://schemas.microsoft.com/office/powerpoint/2010/main" val="124198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0BD1F9-A6C5-4D91-9E5B-3EBFAEAB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12794"/>
            <a:ext cx="10353762" cy="970450"/>
          </a:xfrm>
        </p:spPr>
        <p:txBody>
          <a:bodyPr/>
          <a:lstStyle/>
          <a:p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Aula Virtual de Farmacología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149033C-6A90-4DAD-8F36-CE45B1752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marL="36900" indent="0">
              <a:buNone/>
            </a:pPr>
            <a:r>
              <a:rPr lang="es-ES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2008-2009 Aula Virtual de Farmacología 2.0: Herramientas colaborativas y materiales de estudio (PIMCD nº175/2010)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9EFDCFF-5DE7-4F6B-A358-A992E1399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1" t="21303" r="26829" b="33282"/>
          <a:stretch/>
        </p:blipFill>
        <p:spPr>
          <a:xfrm>
            <a:off x="1613140" y="3085349"/>
            <a:ext cx="3514255" cy="22631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D71E57D-96B7-4907-AD71-87C1A1466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76" y="2595270"/>
            <a:ext cx="5867399" cy="319593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C630EAC-C4EF-493F-929B-E217B83A61D1}"/>
              </a:ext>
            </a:extLst>
          </p:cNvPr>
          <p:cNvSpPr txBox="1"/>
          <p:nvPr/>
        </p:nvSpPr>
        <p:spPr>
          <a:xfrm>
            <a:off x="924443" y="5657671"/>
            <a:ext cx="4773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Actividad docente que combina actividades presenciales más recursos para el aprendizaje online (b-</a:t>
            </a:r>
            <a:r>
              <a:rPr lang="es-ES" dirty="0" err="1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learning</a:t>
            </a:r>
            <a:r>
              <a:rPr lang="es-ES" dirty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pPr algn="ctr"/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1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037BD2-4C4A-460E-8808-BF3FA0A4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Materiales de estudio: recursos educativos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0BE46F-8D12-43F5-A7F4-C63260155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10353762" cy="405875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s-ES" sz="2400" dirty="0">
                <a:latin typeface="MV Boli" panose="02000500030200090000" pitchFamily="2" charset="0"/>
                <a:cs typeface="MV Boli" panose="02000500030200090000" pitchFamily="2" charset="0"/>
              </a:rPr>
              <a:t>Recursos: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Propios (colaborativos)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1800" dirty="0">
                <a:latin typeface="MV Boli" panose="02000500030200090000" pitchFamily="2" charset="0"/>
                <a:cs typeface="MV Boli" panose="02000500030200090000" pitchFamily="2" charset="0"/>
              </a:rPr>
              <a:t>Material de clases (temas, guiones, resúmenes, autoevaluaciones)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1800" dirty="0">
                <a:latin typeface="MV Boli" panose="02000500030200090000" pitchFamily="2" charset="0"/>
                <a:cs typeface="MV Boli" panose="02000500030200090000" pitchFamily="2" charset="0"/>
              </a:rPr>
              <a:t>Juegos: crucigramas (Elipse </a:t>
            </a:r>
            <a:r>
              <a:rPr lang="es-ES" sz="1800" dirty="0" err="1">
                <a:latin typeface="MV Boli" panose="02000500030200090000" pitchFamily="2" charset="0"/>
                <a:cs typeface="MV Boli" panose="02000500030200090000" pitchFamily="2" charset="0"/>
              </a:rPr>
              <a:t>Crossword</a:t>
            </a:r>
            <a:r>
              <a:rPr lang="es-ES" sz="1800" dirty="0">
                <a:latin typeface="MV Boli" panose="02000500030200090000" pitchFamily="2" charset="0"/>
                <a:cs typeface="MV Boli" panose="02000500030200090000" pitchFamily="2" charset="0"/>
              </a:rPr>
              <a:t>), </a:t>
            </a:r>
            <a:r>
              <a:rPr lang="es-ES" sz="1800" dirty="0" err="1">
                <a:latin typeface="MV Boli" panose="02000500030200090000" pitchFamily="2" charset="0"/>
                <a:cs typeface="MV Boli" panose="02000500030200090000" pitchFamily="2" charset="0"/>
              </a:rPr>
              <a:t>Pasapalabra</a:t>
            </a:r>
            <a:r>
              <a:rPr lang="es-ES" sz="1800" dirty="0">
                <a:latin typeface="MV Boli" panose="02000500030200090000" pitchFamily="2" charset="0"/>
                <a:cs typeface="MV Boli" panose="02000500030200090000" pitchFamily="2" charset="0"/>
              </a:rPr>
              <a:t> (Scratch)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1800" dirty="0">
                <a:latin typeface="MV Boli" panose="02000500030200090000" pitchFamily="2" charset="0"/>
                <a:cs typeface="MV Boli" panose="02000500030200090000" pitchFamily="2" charset="0"/>
              </a:rPr>
              <a:t>Guiones de temas/Resúmenes en mapas conceptuales (Word, PowerPoint, </a:t>
            </a:r>
            <a:r>
              <a:rPr lang="es-ES" sz="1800" dirty="0" err="1">
                <a:latin typeface="MV Boli" panose="02000500030200090000" pitchFamily="2" charset="0"/>
                <a:cs typeface="MV Boli" panose="02000500030200090000" pitchFamily="2" charset="0"/>
              </a:rPr>
              <a:t>Wikispaces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s-ES" sz="18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s-ES" sz="1800" dirty="0" err="1">
                <a:latin typeface="MV Boli" panose="02000500030200090000" pitchFamily="2" charset="0"/>
                <a:cs typeface="MV Boli" panose="02000500030200090000" pitchFamily="2" charset="0"/>
              </a:rPr>
              <a:t>CmapTools</a:t>
            </a:r>
            <a:r>
              <a:rPr lang="es-ES" sz="1800" dirty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1800" dirty="0">
                <a:latin typeface="MV Boli" panose="02000500030200090000" pitchFamily="2" charset="0"/>
                <a:cs typeface="MV Boli" panose="02000500030200090000" pitchFamily="2" charset="0"/>
              </a:rPr>
              <a:t>Resúmenes de gran tamaño: póster A0 o “sábanas”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Externos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1800" dirty="0">
                <a:latin typeface="MV Boli" panose="02000500030200090000" pitchFamily="2" charset="0"/>
                <a:cs typeface="MV Boli" panose="02000500030200090000" pitchFamily="2" charset="0"/>
              </a:rPr>
              <a:t>Portales con contenido docente de calidad para la enseñanza de la farmacología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3A742FC-45C8-4C77-A938-1764B5490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495" b="13208"/>
          <a:stretch/>
        </p:blipFill>
        <p:spPr>
          <a:xfrm>
            <a:off x="3476625" y="5656675"/>
            <a:ext cx="5238750" cy="69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6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3765AD-04E2-4C5A-A41D-8ED8B6C8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Estrategias didácticas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CAFDAAB-0767-4C32-951F-EBE40B7FB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40763"/>
            <a:ext cx="10353762" cy="40587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Repositorio de temas teóricos y prácticos de farmacología veterinaria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Ludificación del aprendizaje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Colección de casos para el ABP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Resúmenes (wikis) en el aprendizaje de la farmacología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Elaboración de mapas conceptuales temáticos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Elaboración de póster-resumen de antimicrobianos y de antihelmínticos de uso en veterinaria</a:t>
            </a:r>
          </a:p>
          <a:p>
            <a:pPr>
              <a:buFont typeface="Wingdings" panose="05000000000000000000" pitchFamily="2" charset="2"/>
              <a:buChar char="q"/>
            </a:pP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F39AC81-45A2-49E9-870A-089009AC1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96" y="4269172"/>
            <a:ext cx="1213523" cy="23808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C22B9CC-5C67-4324-8F42-07AE70381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896" y="3855564"/>
            <a:ext cx="1593079" cy="29568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DC2C653-A009-4C6F-BB46-D08637B1D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747" y="4322010"/>
            <a:ext cx="1684402" cy="12952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8E219E-CC56-4A3F-B65E-35C5C4467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428" y="4123714"/>
            <a:ext cx="3267144" cy="25263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3C60C17-01E9-40A0-BAFF-096AD838C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310" y="4564208"/>
            <a:ext cx="2242281" cy="16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1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15537DC-9B9E-403D-BF7E-C4433828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Recursos externos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5EA29EC-052F-4A11-BB50-1B3B69E1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75271"/>
            <a:ext cx="6272616" cy="492676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De fuentes académicas (universidades, departamentos o profesores de farmacología)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Evaluación previa por parte de los profesores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En castellano e </a:t>
            </a:r>
            <a:r>
              <a:rPr lang="es-ES" u="sng" dirty="0">
                <a:latin typeface="MV Boli" panose="02000500030200090000" pitchFamily="2" charset="0"/>
                <a:cs typeface="MV Boli" panose="02000500030200090000" pitchFamily="2" charset="0"/>
              </a:rPr>
              <a:t>inglés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Animaciones, videos, esquemas y gráficos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TRC </a:t>
            </a:r>
            <a:r>
              <a:rPr lang="es-ES" dirty="0" err="1">
                <a:latin typeface="MV Boli" panose="02000500030200090000" pitchFamily="2" charset="0"/>
                <a:cs typeface="MV Boli" panose="02000500030200090000" pitchFamily="2" charset="0"/>
              </a:rPr>
              <a:t>Pharmacology</a:t>
            </a: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 (</a:t>
            </a:r>
            <a:r>
              <a:rPr lang="es-ES" dirty="0" err="1">
                <a:latin typeface="MV Boli" panose="02000500030200090000" pitchFamily="2" charset="0"/>
                <a:cs typeface="MV Boli" panose="02000500030200090000" pitchFamily="2" charset="0"/>
              </a:rPr>
              <a:t>Univ</a:t>
            </a: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 Leiden)</a:t>
            </a:r>
          </a:p>
          <a:p>
            <a:pPr marL="450000" lvl="1" indent="0">
              <a:buNone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		</a:t>
            </a:r>
            <a:r>
              <a:rPr lang="es-ES" dirty="0">
                <a:solidFill>
                  <a:srgbClr val="00B0F0"/>
                </a:solidFill>
                <a:latin typeface="Abadi" panose="020B0604020202020204" pitchFamily="34" charset="0"/>
                <a:cs typeface="MV Boli" panose="02000500030200090000" pitchFamily="2" charset="0"/>
              </a:rPr>
              <a:t>https://coo.lumc.nl/trc/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 err="1">
                <a:latin typeface="MV Boli" panose="02000500030200090000" pitchFamily="2" charset="0"/>
                <a:cs typeface="MV Boli" panose="02000500030200090000" pitchFamily="2" charset="0"/>
              </a:rPr>
              <a:t>Pharmacology</a:t>
            </a: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s-ES" dirty="0" err="1">
                <a:latin typeface="MV Boli" panose="02000500030200090000" pitchFamily="2" charset="0"/>
                <a:cs typeface="MV Boli" panose="02000500030200090000" pitchFamily="2" charset="0"/>
              </a:rPr>
              <a:t>Corner</a:t>
            </a: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 (Dr. Flavio Guzmán, </a:t>
            </a:r>
            <a:r>
              <a:rPr lang="es-ES" dirty="0" err="1">
                <a:latin typeface="MV Boli" panose="02000500030200090000" pitchFamily="2" charset="0"/>
                <a:cs typeface="MV Boli" panose="02000500030200090000" pitchFamily="2" charset="0"/>
              </a:rPr>
              <a:t>Univ</a:t>
            </a: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 Mendoza)</a:t>
            </a:r>
          </a:p>
          <a:p>
            <a:pPr marL="450000" lvl="1" indent="0">
              <a:buNone/>
            </a:pPr>
            <a:r>
              <a:rPr lang="es-ES" dirty="0">
                <a:solidFill>
                  <a:srgbClr val="00B0F0"/>
                </a:solidFill>
                <a:latin typeface="Abadi" panose="020B0604020202020204" pitchFamily="34" charset="0"/>
                <a:cs typeface="MV Boli" panose="02000500030200090000" pitchFamily="2" charset="0"/>
              </a:rPr>
              <a:t>		http://pharmacologycorner.com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Health E-Learning and Media (HELM) Team (Univ Nottingham)</a:t>
            </a:r>
          </a:p>
          <a:p>
            <a:pPr marL="810000" lvl="2" indent="0">
              <a:buNone/>
            </a:pPr>
            <a:r>
              <a:rPr lang="en-US" sz="1800" dirty="0">
                <a:solidFill>
                  <a:srgbClr val="00B0F0"/>
                </a:solidFill>
                <a:latin typeface="Abadi" panose="020B0604020202020204" pitchFamily="34" charset="0"/>
                <a:cs typeface="MV Boli" panose="02000500030200090000" pitchFamily="2" charset="0"/>
              </a:rPr>
              <a:t>	https://www.nottingham.ac.uk/helmopen/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6900" indent="0">
              <a:buNone/>
            </a:pP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7847942-8A60-4382-AE49-00FE6CE14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" r="40807" b="-2469"/>
          <a:stretch/>
        </p:blipFill>
        <p:spPr>
          <a:xfrm>
            <a:off x="7030963" y="3147248"/>
            <a:ext cx="3579071" cy="7292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20FF4EB-DA65-4A9E-A49B-4E7648F550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495" t="8869" r="8627" b="12963"/>
          <a:stretch/>
        </p:blipFill>
        <p:spPr>
          <a:xfrm>
            <a:off x="7465865" y="4195831"/>
            <a:ext cx="4305734" cy="22560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DF35D3B-8FD2-4D4F-B001-32C9984C6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9335" y="1018719"/>
            <a:ext cx="1869221" cy="18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22D0D4-9C61-4780-882A-7F0607F8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Resumen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8651547-63AD-4F9B-9902-2CCE26F76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800" dirty="0">
                <a:latin typeface="MV Boli" panose="02000500030200090000" pitchFamily="2" charset="0"/>
                <a:cs typeface="MV Boli" panose="02000500030200090000" pitchFamily="2" charset="0"/>
              </a:rPr>
              <a:t>El AVF es un entorno para favorecer el repaso y el estudio de forma autónoma por el estudiante con recursos tanto de creación propia (colaborativa) como ajenos de uso libre de calidad verificada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800" dirty="0">
                <a:latin typeface="MV Boli" panose="02000500030200090000" pitchFamily="2" charset="0"/>
                <a:cs typeface="MV Boli" panose="02000500030200090000" pitchFamily="2" charset="0"/>
              </a:rPr>
              <a:t>El objetivo es potenciar el autoaprendizaje favoreciendo que el alumno aprenda y refuerce lo aprendido generando materiales docentes y con herramientas que reduzcan la presencialidad, amenas y que estimulen la curiosidad del alumno por la asignatura y sus contenidos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E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4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FBC4BA-E3A2-4F70-9F68-E0BF8E16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Equipo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4985D3-5846-4152-BD3D-21DE2453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450" y="1999867"/>
            <a:ext cx="3977382" cy="4058751"/>
          </a:xfrm>
        </p:spPr>
        <p:txBody>
          <a:bodyPr/>
          <a:lstStyle/>
          <a:p>
            <a:pPr marL="36900" indent="0">
              <a:buNone/>
            </a:pPr>
            <a:r>
              <a:rPr lang="es-ES" dirty="0" err="1">
                <a:latin typeface="MV Boli" panose="02000500030200090000" pitchFamily="2" charset="0"/>
                <a:cs typeface="MV Boli" panose="02000500030200090000" pitchFamily="2" charset="0"/>
              </a:rPr>
              <a:t>Mª</a:t>
            </a: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 Teresa Encinas Cerezo</a:t>
            </a:r>
          </a:p>
          <a:p>
            <a:pPr marL="36900" indent="0">
              <a:buNone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José María Ros-Rodríguez</a:t>
            </a:r>
          </a:p>
          <a:p>
            <a:pPr marL="36900" indent="0">
              <a:buNone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Juan Antonio Gilabert Santos</a:t>
            </a:r>
          </a:p>
          <a:p>
            <a:pPr marL="36900" indent="0">
              <a:buNone/>
            </a:pPr>
            <a:endParaRPr lang="es-E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36900" indent="0">
              <a:buNone/>
            </a:pPr>
            <a:r>
              <a:rPr lang="es-ES" dirty="0">
                <a:latin typeface="MV Boli" panose="02000500030200090000" pitchFamily="2" charset="0"/>
                <a:cs typeface="MV Boli" panose="02000500030200090000" pitchFamily="2" charset="0"/>
              </a:rPr>
              <a:t>Todos nuestros estudiantes a lo largo de estos años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0F4947C1-3CDA-42B3-8DAC-6B9EEF406E09}"/>
              </a:ext>
            </a:extLst>
          </p:cNvPr>
          <p:cNvSpPr txBox="1">
            <a:spLocks/>
          </p:cNvSpPr>
          <p:nvPr/>
        </p:nvSpPr>
        <p:spPr>
          <a:xfrm>
            <a:off x="6745855" y="1836423"/>
            <a:ext cx="4941599" cy="385080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ES" sz="1400" dirty="0">
                <a:latin typeface="MV Boli" panose="02000500030200090000" pitchFamily="2" charset="0"/>
                <a:cs typeface="MV Boli" panose="02000500030200090000" pitchFamily="2" charset="0"/>
              </a:rPr>
              <a:t>Aprendizaje de la Farmacología Veterinaria basado en problemas: Elaboración de materiales e implementación de la metodología docente (PIMCD 2009/2010 nº114)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1400" dirty="0">
                <a:latin typeface="MV Boli" panose="02000500030200090000" pitchFamily="2" charset="0"/>
                <a:cs typeface="MV Boli" panose="02000500030200090000" pitchFamily="2" charset="0"/>
              </a:rPr>
              <a:t>Talleres de aprendizaje significativo de Farmacología basados en los mecanismos de acción (PIMCD nº340/2011)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1400" dirty="0">
                <a:latin typeface="MV Boli" panose="02000500030200090000" pitchFamily="2" charset="0"/>
                <a:cs typeface="MV Boli" panose="02000500030200090000" pitchFamily="2" charset="0"/>
              </a:rPr>
              <a:t>Aprendizaje mediante el desarrollo de una actividad colaborativa entre estudiantes de veterinaria y de informática: desarrollo de la app "Formulario Terapéutico de Mamíferos Marinos" (PIMCD nº168/2014)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1400" dirty="0" err="1">
                <a:latin typeface="MV Boli" panose="02000500030200090000" pitchFamily="2" charset="0"/>
                <a:cs typeface="MV Boli" panose="02000500030200090000" pitchFamily="2" charset="0"/>
              </a:rPr>
              <a:t>Form@ción-trasatlántica</a:t>
            </a:r>
            <a:r>
              <a:rPr lang="es-ES" sz="1400" dirty="0">
                <a:latin typeface="MV Boli" panose="02000500030200090000" pitchFamily="2" charset="0"/>
                <a:cs typeface="MV Boli" panose="02000500030200090000" pitchFamily="2" charset="0"/>
              </a:rPr>
              <a:t> (PIMCD nº45/2015)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1400" dirty="0">
                <a:latin typeface="MV Boli" panose="02000500030200090000" pitchFamily="2" charset="0"/>
                <a:cs typeface="MV Boli" panose="02000500030200090000" pitchFamily="2" charset="0"/>
              </a:rPr>
              <a:t>Extensión y valoración de F@RMA-CIÓN (INNOVA docencia 273/2016-2017)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1400" dirty="0">
                <a:latin typeface="MV Boli" panose="02000500030200090000" pitchFamily="2" charset="0"/>
                <a:cs typeface="MV Boli" panose="02000500030200090000" pitchFamily="2" charset="0"/>
              </a:rPr>
              <a:t>Utilización de las Redes sociales en el aprendizaje colaborativo y transversal de la Farmacovigilancia Veterinaria (Proyecto Innova-Docencia UCM 2017 </a:t>
            </a:r>
            <a:r>
              <a:rPr lang="es-ES" sz="1400" dirty="0" err="1">
                <a:latin typeface="MV Boli" panose="02000500030200090000" pitchFamily="2" charset="0"/>
                <a:cs typeface="MV Boli" panose="02000500030200090000" pitchFamily="2" charset="0"/>
              </a:rPr>
              <a:t>Nº</a:t>
            </a:r>
            <a:r>
              <a:rPr lang="es-ES" sz="1400" dirty="0">
                <a:latin typeface="MV Boli" panose="02000500030200090000" pitchFamily="2" charset="0"/>
                <a:cs typeface="MV Boli" panose="02000500030200090000" pitchFamily="2" charset="0"/>
              </a:rPr>
              <a:t> 108)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ES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5454BAC-627F-4DC6-A276-8A3E5B25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628" y="5697421"/>
            <a:ext cx="3700244" cy="9526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D1D715E-925F-4F45-A402-08D1836BD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95" b="13208"/>
          <a:stretch/>
        </p:blipFill>
        <p:spPr>
          <a:xfrm>
            <a:off x="1044974" y="1334218"/>
            <a:ext cx="4163596" cy="5540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7D96AC1-876B-4606-AA02-74BCC69D8D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531" y="4536984"/>
            <a:ext cx="5645152" cy="5220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512" y="5407025"/>
            <a:ext cx="43719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51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317</TotalTime>
  <Words>522</Words>
  <Application>Microsoft Office PowerPoint</Application>
  <PresentationFormat>Personalizado</PresentationFormat>
  <Paragraphs>63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Pizarra</vt:lpstr>
      <vt:lpstr>Experiencias de innovación docente colaborativa en farmacología veterinaria</vt:lpstr>
      <vt:lpstr>Introducción</vt:lpstr>
      <vt:lpstr>Aula Virtual de Farmacología</vt:lpstr>
      <vt:lpstr>Materiales de estudio: recursos educativos</vt:lpstr>
      <vt:lpstr>Estrategias didácticas</vt:lpstr>
      <vt:lpstr>Recursos externos</vt:lpstr>
      <vt:lpstr>Resumen</vt:lpstr>
      <vt:lpstr>Equipo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Experiencias de innovación colaborativa en farmacología veterinaria</dc:title>
  <dc:creator>gilabertcastejon@outlook.es</dc:creator>
  <cp:lastModifiedBy>Loles</cp:lastModifiedBy>
  <cp:revision>37</cp:revision>
  <dcterms:created xsi:type="dcterms:W3CDTF">2018-07-09T17:05:09Z</dcterms:created>
  <dcterms:modified xsi:type="dcterms:W3CDTF">2018-07-19T17:33:32Z</dcterms:modified>
</cp:coreProperties>
</file>